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45" r:id="rId1"/>
  </p:sldMasterIdLst>
  <p:sldIdLst>
    <p:sldId id="256" r:id="rId2"/>
    <p:sldId id="257" r:id="rId3"/>
    <p:sldId id="258" r:id="rId4"/>
    <p:sldId id="260" r:id="rId5"/>
    <p:sldId id="263" r:id="rId6"/>
    <p:sldId id="262" r:id="rId7"/>
    <p:sldId id="264" r:id="rId8"/>
    <p:sldId id="265" r:id="rId9"/>
    <p:sldId id="269" r:id="rId10"/>
    <p:sldId id="267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86"/>
    <p:restoredTop sz="96208"/>
  </p:normalViewPr>
  <p:slideViewPr>
    <p:cSldViewPr snapToGrid="0" snapToObjects="1">
      <p:cViewPr>
        <p:scale>
          <a:sx n="70" d="100"/>
          <a:sy n="70" d="100"/>
        </p:scale>
        <p:origin x="520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7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183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55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22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49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78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6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484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4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97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9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6" r:id="rId1"/>
    <p:sldLayoutId id="2147484047" r:id="rId2"/>
    <p:sldLayoutId id="2147484048" r:id="rId3"/>
    <p:sldLayoutId id="2147484049" r:id="rId4"/>
    <p:sldLayoutId id="2147484050" r:id="rId5"/>
    <p:sldLayoutId id="2147484051" r:id="rId6"/>
    <p:sldLayoutId id="2147484052" r:id="rId7"/>
    <p:sldLayoutId id="2147484053" r:id="rId8"/>
    <p:sldLayoutId id="2147484054" r:id="rId9"/>
    <p:sldLayoutId id="2147484055" r:id="rId10"/>
    <p:sldLayoutId id="21474840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2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4.svg"/><Relationship Id="rId7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hyperlink" Target="file:///Users/esdras/Ironhack/Proyect/Prophet/filename.html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62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" name="Rectangle 64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66">
            <a:extLst>
              <a:ext uri="{FF2B5EF4-FFF2-40B4-BE49-F238E27FC236}">
                <a16:creationId xmlns:a16="http://schemas.microsoft.com/office/drawing/2014/main" id="{197A35A4-4B10-4D69-9095-61912611B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A dining room table in front of a window&#10;&#10;Description automatically generated">
            <a:extLst>
              <a:ext uri="{FF2B5EF4-FFF2-40B4-BE49-F238E27FC236}">
                <a16:creationId xmlns:a16="http://schemas.microsoft.com/office/drawing/2014/main" id="{C67997DE-59E4-FA44-B6C5-3EA12291FD2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3" r="24027" b="-2"/>
          <a:stretch/>
        </p:blipFill>
        <p:spPr>
          <a:xfrm>
            <a:off x="-2" y="-1"/>
            <a:ext cx="7425903" cy="6858000"/>
          </a:xfrm>
          <a:prstGeom prst="rect">
            <a:avLst/>
          </a:prstGeom>
        </p:spPr>
      </p:pic>
      <p:sp>
        <p:nvSpPr>
          <p:cNvPr id="74" name="Rectangle 68">
            <a:extLst>
              <a:ext uri="{FF2B5EF4-FFF2-40B4-BE49-F238E27FC236}">
                <a16:creationId xmlns:a16="http://schemas.microsoft.com/office/drawing/2014/main" id="{821C227B-8D03-4140-A185-6F451223A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E11B4CC-0F94-E14D-8B90-FD14A368E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1" y="1658528"/>
            <a:ext cx="3741824" cy="35409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spc="-100" dirty="0">
                <a:solidFill>
                  <a:schemeClr val="tx1"/>
                </a:solidFill>
              </a:rPr>
              <a:t>FB Prophet (Time Series) Forecasting practical application</a:t>
            </a:r>
          </a:p>
        </p:txBody>
      </p:sp>
      <p:pic>
        <p:nvPicPr>
          <p:cNvPr id="48" name="Picture 47" descr="A close up of a sign&#10;&#10;Description automatically generated">
            <a:extLst>
              <a:ext uri="{FF2B5EF4-FFF2-40B4-BE49-F238E27FC236}">
                <a16:creationId xmlns:a16="http://schemas.microsoft.com/office/drawing/2014/main" id="{77B285E0-44B3-9449-A798-B9D085EB92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49" y="4060528"/>
            <a:ext cx="2387433" cy="239341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477F2A6A-3D45-D04B-8EBD-E31A414C8A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60848" y="295988"/>
            <a:ext cx="2337435" cy="2337435"/>
          </a:xfrm>
          <a:prstGeom prst="rect">
            <a:avLst/>
          </a:prstGeom>
        </p:spPr>
      </p:pic>
      <p:pic>
        <p:nvPicPr>
          <p:cNvPr id="8" name="Graphic 7" descr="Close">
            <a:extLst>
              <a:ext uri="{FF2B5EF4-FFF2-40B4-BE49-F238E27FC236}">
                <a16:creationId xmlns:a16="http://schemas.microsoft.com/office/drawing/2014/main" id="{A5EABC0E-D163-FC43-A888-39CF18F430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03607" y="2630161"/>
            <a:ext cx="1451917" cy="145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21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02" y="327051"/>
            <a:ext cx="1529110" cy="1529110"/>
          </a:xfrm>
          <a:prstGeom prst="rect">
            <a:avLst/>
          </a:prstGeom>
        </p:spPr>
      </p:pic>
      <p:pic>
        <p:nvPicPr>
          <p:cNvPr id="3" name="Picture 2" descr="A picture containing object, different, table, group&#10;&#10;Description automatically generated">
            <a:extLst>
              <a:ext uri="{FF2B5EF4-FFF2-40B4-BE49-F238E27FC236}">
                <a16:creationId xmlns:a16="http://schemas.microsoft.com/office/drawing/2014/main" id="{A313EEFE-C171-6D41-9758-08545DD6B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3313" y="1776928"/>
            <a:ext cx="9536577" cy="3300019"/>
          </a:xfrm>
          <a:prstGeom prst="rect">
            <a:avLst/>
          </a:prstGeom>
        </p:spPr>
      </p:pic>
      <p:sp>
        <p:nvSpPr>
          <p:cNvPr id="14" name="Vertical Title 3">
            <a:extLst>
              <a:ext uri="{FF2B5EF4-FFF2-40B4-BE49-F238E27FC236}">
                <a16:creationId xmlns:a16="http://schemas.microsoft.com/office/drawing/2014/main" id="{9E47B737-A6B8-4645-A5F2-72B508A9C2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36873" y="596119"/>
            <a:ext cx="10281391" cy="843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 err="1">
                <a:solidFill>
                  <a:schemeClr val="accent1"/>
                </a:solidFill>
              </a:rPr>
              <a:t>Riesgos</a:t>
            </a:r>
            <a:r>
              <a:rPr lang="en-US" sz="5200" dirty="0">
                <a:solidFill>
                  <a:schemeClr val="accent1"/>
                </a:solidFill>
              </a:rPr>
              <a:t>: </a:t>
            </a:r>
            <a:r>
              <a:rPr lang="en-US" sz="5200" dirty="0" err="1">
                <a:solidFill>
                  <a:schemeClr val="accent1"/>
                </a:solidFill>
              </a:rPr>
              <a:t>Pronostico</a:t>
            </a:r>
            <a:r>
              <a:rPr lang="en-US" sz="5200" dirty="0">
                <a:solidFill>
                  <a:schemeClr val="accent1"/>
                </a:solidFill>
              </a:rPr>
              <a:t> de Pan de Curry</a:t>
            </a:r>
          </a:p>
        </p:txBody>
      </p:sp>
    </p:spTree>
    <p:extLst>
      <p:ext uri="{BB962C8B-B14F-4D97-AF65-F5344CB8AC3E}">
        <p14:creationId xmlns:p14="http://schemas.microsoft.com/office/powerpoint/2010/main" val="3655792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D589E016-1EE1-484C-8423-012B4B780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preparing food in a store&#10;&#10;Description automatically generated">
            <a:extLst>
              <a:ext uri="{FF2B5EF4-FFF2-40B4-BE49-F238E27FC236}">
                <a16:creationId xmlns:a16="http://schemas.microsoft.com/office/drawing/2014/main" id="{B8002FF9-5547-DA44-BE2B-9F53AE5ADA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932" r="9092" b="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46100866-3689-418C-84D9-07C7E2435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34557" y="1653703"/>
            <a:ext cx="3361953" cy="24704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spc="-100" dirty="0" err="1">
                <a:solidFill>
                  <a:schemeClr val="tx1"/>
                </a:solidFill>
              </a:rPr>
              <a:t>Conclusiones</a:t>
            </a:r>
            <a:endParaRPr lang="en-US" sz="4400" spc="-100" dirty="0">
              <a:solidFill>
                <a:schemeClr val="tx1"/>
              </a:solidFill>
            </a:endParaRPr>
          </a:p>
        </p:txBody>
      </p:sp>
      <p:pic>
        <p:nvPicPr>
          <p:cNvPr id="79" name="Picture 78" descr="A close up of a sign&#10;&#10;Description automatically generated">
            <a:extLst>
              <a:ext uri="{FF2B5EF4-FFF2-40B4-BE49-F238E27FC236}">
                <a16:creationId xmlns:a16="http://schemas.microsoft.com/office/drawing/2014/main" id="{21A40BD9-E3DB-DA43-A6F5-1AEE870583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4" y="1974166"/>
            <a:ext cx="1218655" cy="1221708"/>
          </a:xfrm>
          <a:prstGeom prst="rect">
            <a:avLst/>
          </a:prstGeom>
        </p:spPr>
      </p:pic>
      <p:pic>
        <p:nvPicPr>
          <p:cNvPr id="81" name="Graphic 80">
            <a:extLst>
              <a:ext uri="{FF2B5EF4-FFF2-40B4-BE49-F238E27FC236}">
                <a16:creationId xmlns:a16="http://schemas.microsoft.com/office/drawing/2014/main" id="{10F73DD8-F8F5-D04A-8E4B-D988C4144D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16436" y="1974166"/>
            <a:ext cx="1221708" cy="1221708"/>
          </a:xfrm>
          <a:prstGeom prst="rect">
            <a:avLst/>
          </a:prstGeom>
        </p:spPr>
      </p:pic>
      <p:pic>
        <p:nvPicPr>
          <p:cNvPr id="88" name="Graphic 87" descr="Close">
            <a:extLst>
              <a:ext uri="{FF2B5EF4-FFF2-40B4-BE49-F238E27FC236}">
                <a16:creationId xmlns:a16="http://schemas.microsoft.com/office/drawing/2014/main" id="{2FAD535B-CE1F-7F46-8699-5F7A4D0864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43033" y="2315369"/>
            <a:ext cx="683849" cy="68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19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BED7469-0D10-44CB-A4C2-C1124B3CA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4351E00-23D4-4170-AACC-F27A1EE3FF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A992460-7FA3-40FE-A958-BCD1981B9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DF57D5B-380D-48E9-8DAD-DD500FE80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Vertical Title 2">
            <a:extLst>
              <a:ext uri="{FF2B5EF4-FFF2-40B4-BE49-F238E27FC236}">
                <a16:creationId xmlns:a16="http://schemas.microsoft.com/office/drawing/2014/main" id="{821BC5AD-9568-F044-9E6E-BE215D7BBF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SWEET Co. Bakery</a:t>
            </a: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6DBAF206-87D7-584F-88F5-36180253B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9249" y="2139696"/>
            <a:ext cx="4016116" cy="364528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dirty="0" err="1">
                <a:solidFill>
                  <a:srgbClr val="FFFFFF"/>
                </a:solidFill>
              </a:rPr>
              <a:t>Localizada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el </a:t>
            </a:r>
            <a:r>
              <a:rPr lang="en-US" sz="2400" dirty="0" err="1">
                <a:solidFill>
                  <a:srgbClr val="FFFFFF"/>
                </a:solidFill>
              </a:rPr>
              <a:t>corazon</a:t>
            </a:r>
            <a:r>
              <a:rPr lang="en-US" sz="2400" dirty="0">
                <a:solidFill>
                  <a:srgbClr val="FFFFFF"/>
                </a:solidFill>
              </a:rPr>
              <a:t> de la ciudad de Matsumoto, </a:t>
            </a:r>
            <a:r>
              <a:rPr lang="en-US" sz="2400" dirty="0" err="1">
                <a:solidFill>
                  <a:srgbClr val="FFFFFF"/>
                </a:solidFill>
              </a:rPr>
              <a:t>Japón</a:t>
            </a:r>
            <a:r>
              <a:rPr lang="en-US" sz="2400" dirty="0">
                <a:solidFill>
                  <a:srgbClr val="FFFFFF"/>
                </a:solidFill>
              </a:rPr>
              <a:t>. SWEET es una </a:t>
            </a:r>
            <a:r>
              <a:rPr lang="en-US" sz="2400" dirty="0" err="1">
                <a:solidFill>
                  <a:srgbClr val="FFFFFF"/>
                </a:solidFill>
              </a:rPr>
              <a:t>panadería</a:t>
            </a:r>
            <a:r>
              <a:rPr lang="en-US" sz="2400" dirty="0">
                <a:solidFill>
                  <a:srgbClr val="FFFFFF"/>
                </a:solidFill>
              </a:rPr>
              <a:t> familiar que </a:t>
            </a:r>
            <a:r>
              <a:rPr lang="en-US" sz="2400" dirty="0" err="1">
                <a:solidFill>
                  <a:srgbClr val="FFFFFF"/>
                </a:solidFill>
              </a:rPr>
              <a:t>sirve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productos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horneados</a:t>
            </a:r>
            <a:r>
              <a:rPr lang="en-US" sz="2400" dirty="0">
                <a:solidFill>
                  <a:srgbClr val="FFFFFF"/>
                </a:solidFill>
              </a:rPr>
              <a:t> de </a:t>
            </a:r>
            <a:r>
              <a:rPr lang="en-US" sz="2400" dirty="0" err="1">
                <a:solidFill>
                  <a:srgbClr val="FFFFFF"/>
                </a:solidFill>
              </a:rPr>
              <a:t>alta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calidad</a:t>
            </a:r>
            <a:r>
              <a:rPr lang="en-US" sz="2400" dirty="0">
                <a:solidFill>
                  <a:srgbClr val="FFFFFF"/>
                </a:solidFill>
              </a:rPr>
              <a:t>. Operando por la </a:t>
            </a:r>
            <a:r>
              <a:rPr lang="en-US" sz="2400" dirty="0" err="1">
                <a:solidFill>
                  <a:srgbClr val="FFFFFF"/>
                </a:solidFill>
              </a:rPr>
              <a:t>misma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familia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durante</a:t>
            </a:r>
            <a:r>
              <a:rPr lang="en-US" sz="2400" dirty="0">
                <a:solidFill>
                  <a:srgbClr val="FFFFFF"/>
                </a:solidFill>
              </a:rPr>
              <a:t> 107 </a:t>
            </a:r>
            <a:r>
              <a:rPr lang="en-US" sz="2400" dirty="0" err="1">
                <a:solidFill>
                  <a:srgbClr val="FFFFFF"/>
                </a:solidFill>
              </a:rPr>
              <a:t>años</a:t>
            </a:r>
            <a:r>
              <a:rPr lang="en-US" sz="2400" dirty="0">
                <a:solidFill>
                  <a:srgbClr val="FFFFFF"/>
                </a:solidFill>
              </a:rPr>
              <a:t> por 4 </a:t>
            </a:r>
            <a:r>
              <a:rPr lang="en-US" sz="2400" dirty="0" err="1">
                <a:solidFill>
                  <a:srgbClr val="FFFFFF"/>
                </a:solidFill>
              </a:rPr>
              <a:t>generaciones</a:t>
            </a:r>
            <a:r>
              <a:rPr lang="en-US" sz="2400" dirty="0">
                <a:solidFill>
                  <a:srgbClr val="FFFFFF"/>
                </a:solidFill>
              </a:rPr>
              <a:t> que </a:t>
            </a:r>
            <a:r>
              <a:rPr lang="en-US" sz="2400" dirty="0" err="1">
                <a:solidFill>
                  <a:srgbClr val="FFFFFF"/>
                </a:solidFill>
              </a:rPr>
              <a:t>originalmente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comenzo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Seattle, EUA y </a:t>
            </a:r>
            <a:r>
              <a:rPr lang="en-US" sz="2400" dirty="0" err="1">
                <a:solidFill>
                  <a:srgbClr val="FFFFFF"/>
                </a:solidFill>
              </a:rPr>
              <a:t>actualmente</a:t>
            </a:r>
            <a:r>
              <a:rPr lang="en-US" sz="2400" dirty="0">
                <a:solidFill>
                  <a:srgbClr val="FFFFFF"/>
                </a:solidFill>
              </a:rPr>
              <a:t> se </a:t>
            </a:r>
            <a:r>
              <a:rPr lang="en-US" sz="2400" dirty="0" err="1">
                <a:solidFill>
                  <a:srgbClr val="FFFFFF"/>
                </a:solidFill>
              </a:rPr>
              <a:t>encuentra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la ciudad de Matsumoto, </a:t>
            </a:r>
            <a:r>
              <a:rPr lang="en-US" sz="2400" dirty="0" err="1">
                <a:solidFill>
                  <a:srgbClr val="FFFFFF"/>
                </a:solidFill>
              </a:rPr>
              <a:t>Japón</a:t>
            </a:r>
            <a:r>
              <a:rPr lang="en-US" sz="240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65CC8E5-7727-4F29-A17D-114AF339F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08840" y="758952"/>
            <a:ext cx="2079069" cy="2344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4600802-151E-4F13-8C35-8D5CEDFF6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463" y="4080912"/>
            <a:ext cx="2157385" cy="200899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125053E-1062-4FE2-974C-546DC769D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 descr="A group of people walking on a sidewalk&#10;&#10;Description automatically generated">
            <a:extLst>
              <a:ext uri="{FF2B5EF4-FFF2-40B4-BE49-F238E27FC236}">
                <a16:creationId xmlns:a16="http://schemas.microsoft.com/office/drawing/2014/main" id="{7A840DD3-BC39-F24B-9912-EA6B95AD9C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0" r="24299" b="-2"/>
          <a:stretch/>
        </p:blipFill>
        <p:spPr>
          <a:xfrm>
            <a:off x="7460907" y="3264090"/>
            <a:ext cx="4027002" cy="3593910"/>
          </a:xfrm>
          <a:prstGeom prst="rect">
            <a:avLst/>
          </a:prstGeom>
        </p:spPr>
      </p:pic>
      <p:pic>
        <p:nvPicPr>
          <p:cNvPr id="14" name="Picture 1" descr="Macintosh HD:Users:Esdras:Desktop:120205-0001.JPG">
            <a:extLst>
              <a:ext uri="{FF2B5EF4-FFF2-40B4-BE49-F238E27FC236}">
                <a16:creationId xmlns:a16="http://schemas.microsoft.com/office/drawing/2014/main" id="{7EA9AE33-9CD2-9647-AF6F-AF8B2EF73BB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9" r="8927" b="-1"/>
          <a:stretch/>
        </p:blipFill>
        <p:spPr bwMode="auto">
          <a:xfrm>
            <a:off x="5137460" y="10"/>
            <a:ext cx="4113440" cy="3920034"/>
          </a:xfrm>
          <a:custGeom>
            <a:avLst/>
            <a:gdLst/>
            <a:ahLst/>
            <a:cxnLst/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09753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Food on a wooden cutting board&#10;&#10;Description automatically generated">
            <a:extLst>
              <a:ext uri="{FF2B5EF4-FFF2-40B4-BE49-F238E27FC236}">
                <a16:creationId xmlns:a16="http://schemas.microsoft.com/office/drawing/2014/main" id="{E91053A7-CF32-644F-94DA-1D16DB68C2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83" b="-4"/>
          <a:stretch/>
        </p:blipFill>
        <p:spPr>
          <a:xfrm>
            <a:off x="321733" y="321733"/>
            <a:ext cx="2161630" cy="2425695"/>
          </a:xfrm>
          <a:prstGeom prst="rect">
            <a:avLst/>
          </a:prstGeom>
        </p:spPr>
      </p:pic>
      <p:pic>
        <p:nvPicPr>
          <p:cNvPr id="7" name="Picture 6" descr="A picture containing indoor, black, cake, table&#10;&#10;Description automatically generated">
            <a:extLst>
              <a:ext uri="{FF2B5EF4-FFF2-40B4-BE49-F238E27FC236}">
                <a16:creationId xmlns:a16="http://schemas.microsoft.com/office/drawing/2014/main" id="{CD66C830-6FD4-0449-AC42-F6C332C1AE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03" r="2351" b="-1"/>
          <a:stretch/>
        </p:blipFill>
        <p:spPr>
          <a:xfrm>
            <a:off x="2567183" y="321730"/>
            <a:ext cx="2161630" cy="2425695"/>
          </a:xfrm>
          <a:prstGeom prst="rect">
            <a:avLst/>
          </a:prstGeom>
        </p:spPr>
      </p:pic>
      <p:pic>
        <p:nvPicPr>
          <p:cNvPr id="13" name="Picture 12" descr="A tray of food&#10;&#10;Description automatically generated">
            <a:extLst>
              <a:ext uri="{FF2B5EF4-FFF2-40B4-BE49-F238E27FC236}">
                <a16:creationId xmlns:a16="http://schemas.microsoft.com/office/drawing/2014/main" id="{75D9B4D9-26B0-E04F-B3B8-8E60220150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388" r="3" b="23938"/>
          <a:stretch/>
        </p:blipFill>
        <p:spPr>
          <a:xfrm>
            <a:off x="321733" y="2831251"/>
            <a:ext cx="4407080" cy="3705016"/>
          </a:xfrm>
          <a:prstGeom prst="rect">
            <a:avLst/>
          </a:prstGeom>
        </p:spPr>
      </p:pic>
      <p:pic>
        <p:nvPicPr>
          <p:cNvPr id="19" name="Picture 18" descr="A close up of a doughnut sitting on a table&#10;&#10;Description automatically generated">
            <a:extLst>
              <a:ext uri="{FF2B5EF4-FFF2-40B4-BE49-F238E27FC236}">
                <a16:creationId xmlns:a16="http://schemas.microsoft.com/office/drawing/2014/main" id="{76837593-BA86-7C4A-81D4-7CEBBC700F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392" b="-1"/>
          <a:stretch/>
        </p:blipFill>
        <p:spPr>
          <a:xfrm>
            <a:off x="4812633" y="321733"/>
            <a:ext cx="7057634" cy="6214534"/>
          </a:xfrm>
          <a:prstGeom prst="rect">
            <a:avLst/>
          </a:prstGeom>
        </p:spPr>
      </p:pic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BCD6F49F-AA33-DB4C-840D-786AA33A5FF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1022" y="321730"/>
            <a:ext cx="1366456" cy="136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836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14017" y="1012201"/>
            <a:ext cx="5468112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Situación</a:t>
            </a:r>
            <a:r>
              <a:rPr lang="en-US" sz="6000" dirty="0">
                <a:solidFill>
                  <a:schemeClr val="accent1"/>
                </a:solidFill>
              </a:rPr>
              <a:t> actual: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FA1E1F0E-0E35-E140-A35C-D37D03B31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7802" y="2288062"/>
            <a:ext cx="10073638" cy="38079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Nulo</a:t>
            </a:r>
            <a:r>
              <a:rPr lang="en-US" sz="4000" dirty="0"/>
              <a:t> control </a:t>
            </a:r>
            <a:r>
              <a:rPr lang="en-US" sz="4000" dirty="0" err="1"/>
              <a:t>estadistico</a:t>
            </a:r>
            <a:r>
              <a:rPr lang="en-US" sz="4000" dirty="0"/>
              <a:t> y de </a:t>
            </a:r>
            <a:r>
              <a:rPr lang="en-US" sz="4000" dirty="0" err="1"/>
              <a:t>información</a:t>
            </a:r>
            <a:r>
              <a:rPr lang="en-US" sz="4000" dirty="0"/>
              <a:t>.</a:t>
            </a:r>
          </a:p>
          <a:p>
            <a:r>
              <a:rPr lang="en-US" sz="4000" dirty="0" err="1"/>
              <a:t>Método</a:t>
            </a:r>
            <a:r>
              <a:rPr lang="en-US" sz="4000" dirty="0"/>
              <a:t> </a:t>
            </a:r>
            <a:r>
              <a:rPr lang="en-US" sz="4000" dirty="0" err="1"/>
              <a:t>poco</a:t>
            </a:r>
            <a:r>
              <a:rPr lang="en-US" sz="4000" dirty="0"/>
              <a:t> confinable </a:t>
            </a:r>
            <a:r>
              <a:rPr lang="en-US" sz="4000" dirty="0" err="1"/>
              <a:t>en</a:t>
            </a:r>
            <a:r>
              <a:rPr lang="en-US" sz="4000" dirty="0"/>
              <a:t> </a:t>
            </a:r>
            <a:r>
              <a:rPr lang="en-US" sz="4000" dirty="0" err="1"/>
              <a:t>su</a:t>
            </a:r>
            <a:r>
              <a:rPr lang="en-US" sz="4000" dirty="0"/>
              <a:t> </a:t>
            </a:r>
            <a:r>
              <a:rPr lang="en-US" sz="4000" dirty="0" err="1"/>
              <a:t>pronostico</a:t>
            </a:r>
            <a:r>
              <a:rPr lang="en-US" sz="4000" dirty="0"/>
              <a:t> de </a:t>
            </a:r>
            <a:r>
              <a:rPr lang="en-US" sz="4000" dirty="0" err="1"/>
              <a:t>producción</a:t>
            </a:r>
            <a:r>
              <a:rPr lang="en-US" sz="4000" dirty="0"/>
              <a:t>.</a:t>
            </a:r>
          </a:p>
          <a:p>
            <a:r>
              <a:rPr lang="en-US" sz="4000" dirty="0"/>
              <a:t>Nula </a:t>
            </a:r>
            <a:r>
              <a:rPr lang="en-US" sz="4000" dirty="0" err="1"/>
              <a:t>optimización</a:t>
            </a:r>
            <a:r>
              <a:rPr lang="en-US" sz="4000" dirty="0"/>
              <a:t> de </a:t>
            </a:r>
            <a:r>
              <a:rPr lang="en-US" sz="4000" dirty="0" err="1"/>
              <a:t>recursos</a:t>
            </a:r>
            <a:r>
              <a:rPr lang="en-US" sz="4000" dirty="0"/>
              <a:t>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95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14017" y="1012201"/>
            <a:ext cx="5468112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Situación</a:t>
            </a:r>
            <a:r>
              <a:rPr lang="en-US" sz="6000" dirty="0">
                <a:solidFill>
                  <a:schemeClr val="accent1"/>
                </a:solidFill>
              </a:rPr>
              <a:t> actual: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83EF8580-213C-424D-89DC-F0A4DC58F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663" y="2146508"/>
            <a:ext cx="11175200" cy="272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14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648127D9-9B29-EE48-9C19-FD0ACF8EDD81}"/>
              </a:ext>
            </a:extLst>
          </p:cNvPr>
          <p:cNvSpPr txBox="1">
            <a:spLocks/>
          </p:cNvSpPr>
          <p:nvPr/>
        </p:nvSpPr>
        <p:spPr>
          <a:xfrm>
            <a:off x="2133474" y="2423160"/>
            <a:ext cx="8308974" cy="10972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i="1" dirty="0">
                <a:solidFill>
                  <a:schemeClr val="tx2"/>
                </a:solidFill>
              </a:rPr>
              <a:t>f(x) = g(x) + s(x) + h(x) + e(t)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9A32ABC1-879F-9D4F-B1C5-C78B388D02BD}"/>
              </a:ext>
            </a:extLst>
          </p:cNvPr>
          <p:cNvSpPr txBox="1">
            <a:spLocks/>
          </p:cNvSpPr>
          <p:nvPr/>
        </p:nvSpPr>
        <p:spPr>
          <a:xfrm>
            <a:off x="1968882" y="3791185"/>
            <a:ext cx="8638158" cy="24998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s-ES_tradnl" b="1" dirty="0"/>
              <a:t>Tendencia g(x): </a:t>
            </a:r>
            <a:r>
              <a:rPr lang="es-ES_tradnl" dirty="0"/>
              <a:t>modela cambios no periódicos ya sea lineal o logístico.</a:t>
            </a:r>
          </a:p>
          <a:p>
            <a:pPr fontAlgn="base"/>
            <a:r>
              <a:rPr lang="es-ES_tradnl" b="1" dirty="0"/>
              <a:t>Estacionalidad</a:t>
            </a:r>
            <a:r>
              <a:rPr lang="es-ES_tradnl" dirty="0"/>
              <a:t>  </a:t>
            </a:r>
            <a:r>
              <a:rPr lang="es-ES_tradnl" b="1" dirty="0"/>
              <a:t>s(x)</a:t>
            </a:r>
            <a:r>
              <a:rPr lang="es-ES_tradnl" dirty="0"/>
              <a:t>: representa cambios periódicos (semanales, mensuales, anuales).</a:t>
            </a:r>
          </a:p>
          <a:p>
            <a:pPr fontAlgn="base"/>
            <a:r>
              <a:rPr lang="es-ES_tradnl" dirty="0"/>
              <a:t>Enlaza los efectos de </a:t>
            </a:r>
            <a:r>
              <a:rPr lang="es-ES_tradnl" b="1" dirty="0"/>
              <a:t>días festivos h(x) </a:t>
            </a:r>
            <a:r>
              <a:rPr lang="es-ES_tradnl" dirty="0"/>
              <a:t>en horarios potencialmente irregulares.</a:t>
            </a:r>
          </a:p>
          <a:p>
            <a:r>
              <a:rPr lang="es-ES_tradnl" b="1" dirty="0">
                <a:solidFill>
                  <a:schemeClr val="tx2"/>
                </a:solidFill>
              </a:rPr>
              <a:t>εx</a:t>
            </a:r>
            <a:r>
              <a:rPr lang="es-ES_tradnl" dirty="0">
                <a:solidFill>
                  <a:schemeClr val="tx2"/>
                </a:solidFill>
              </a:rPr>
              <a:t>: error explica cualquier cambio inusual que el modelo no tenga en cuenta</a:t>
            </a:r>
          </a:p>
        </p:txBody>
      </p:sp>
      <p:pic>
        <p:nvPicPr>
          <p:cNvPr id="13" name="Picture 12" descr="A picture containing drawing, red, blue&#10;&#10;Description automatically generated">
            <a:extLst>
              <a:ext uri="{FF2B5EF4-FFF2-40B4-BE49-F238E27FC236}">
                <a16:creationId xmlns:a16="http://schemas.microsoft.com/office/drawing/2014/main" id="{156819A9-2D14-5846-A81C-24A02E332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986" y="488099"/>
            <a:ext cx="6973950" cy="163887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/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FABF80D8-E755-3B4C-9662-3688DF152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12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02" y="327051"/>
            <a:ext cx="1529110" cy="1529110"/>
          </a:xfrm>
          <a:prstGeom prst="rect">
            <a:avLst/>
          </a:prstGeom>
        </p:spPr>
      </p:pic>
      <p:pic>
        <p:nvPicPr>
          <p:cNvPr id="7" name="Picture 6" descr="A picture containing object, table, many, colorful&#10;&#10;Description automatically generated">
            <a:extLst>
              <a:ext uri="{FF2B5EF4-FFF2-40B4-BE49-F238E27FC236}">
                <a16:creationId xmlns:a16="http://schemas.microsoft.com/office/drawing/2014/main" id="{CCF188E3-3FE7-094F-A4F1-28B4C271E6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1023" y="339299"/>
            <a:ext cx="9201889" cy="3085129"/>
          </a:xfrm>
          <a:prstGeom prst="rect">
            <a:avLst/>
          </a:prstGeom>
        </p:spPr>
      </p:pic>
      <p:pic>
        <p:nvPicPr>
          <p:cNvPr id="9" name="Picture 8" descr="A picture containing colorful, lined, row, bunch&#10;&#10;Description automatically generated">
            <a:extLst>
              <a:ext uri="{FF2B5EF4-FFF2-40B4-BE49-F238E27FC236}">
                <a16:creationId xmlns:a16="http://schemas.microsoft.com/office/drawing/2014/main" id="{20A93C0F-C218-2A4A-9B76-B1D8B84CB2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0532" y="3598649"/>
            <a:ext cx="9542380" cy="3085130"/>
          </a:xfrm>
          <a:prstGeom prst="rect">
            <a:avLst/>
          </a:prstGeom>
        </p:spPr>
      </p:pic>
      <p:pic>
        <p:nvPicPr>
          <p:cNvPr id="13" name="Graphic 12" descr="Playbook">
            <a:hlinkClick r:id="rId6"/>
            <a:extLst>
              <a:ext uri="{FF2B5EF4-FFF2-40B4-BE49-F238E27FC236}">
                <a16:creationId xmlns:a16="http://schemas.microsoft.com/office/drawing/2014/main" id="{FE7332CF-269E-8A4F-8C96-48B3B71732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380" y="514121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96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  <p:sp>
        <p:nvSpPr>
          <p:cNvPr id="16" name="Vertical Title 3">
            <a:extLst>
              <a:ext uri="{FF2B5EF4-FFF2-40B4-BE49-F238E27FC236}">
                <a16:creationId xmlns:a16="http://schemas.microsoft.com/office/drawing/2014/main" id="{DDAA744D-E329-6C42-A905-2FA220384F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50592" y="340018"/>
            <a:ext cx="6876287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Aplicación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 err="1">
                <a:solidFill>
                  <a:schemeClr val="accent1"/>
                </a:solidFill>
              </a:rPr>
              <a:t>en</a:t>
            </a:r>
            <a:r>
              <a:rPr lang="en-US" sz="6000" dirty="0">
                <a:solidFill>
                  <a:schemeClr val="accent1"/>
                </a:solidFill>
              </a:rPr>
              <a:t> RH 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F8571C4-B7B2-F74E-A783-01F1BEF8E6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395899"/>
              </p:ext>
            </p:extLst>
          </p:nvPr>
        </p:nvGraphicFramePr>
        <p:xfrm>
          <a:off x="3644044" y="1183978"/>
          <a:ext cx="5280500" cy="495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30955">
                  <a:extLst>
                    <a:ext uri="{9D8B030D-6E8A-4147-A177-3AD203B41FA5}">
                      <a16:colId xmlns:a16="http://schemas.microsoft.com/office/drawing/2014/main" val="906640925"/>
                    </a:ext>
                  </a:extLst>
                </a:gridCol>
                <a:gridCol w="1144617">
                  <a:extLst>
                    <a:ext uri="{9D8B030D-6E8A-4147-A177-3AD203B41FA5}">
                      <a16:colId xmlns:a16="http://schemas.microsoft.com/office/drawing/2014/main" val="2599665014"/>
                    </a:ext>
                  </a:extLst>
                </a:gridCol>
                <a:gridCol w="824124">
                  <a:extLst>
                    <a:ext uri="{9D8B030D-6E8A-4147-A177-3AD203B41FA5}">
                      <a16:colId xmlns:a16="http://schemas.microsoft.com/office/drawing/2014/main" val="3773303520"/>
                    </a:ext>
                  </a:extLst>
                </a:gridCol>
                <a:gridCol w="686770">
                  <a:extLst>
                    <a:ext uri="{9D8B030D-6E8A-4147-A177-3AD203B41FA5}">
                      <a16:colId xmlns:a16="http://schemas.microsoft.com/office/drawing/2014/main" val="3693311780"/>
                    </a:ext>
                  </a:extLst>
                </a:gridCol>
                <a:gridCol w="640986">
                  <a:extLst>
                    <a:ext uri="{9D8B030D-6E8A-4147-A177-3AD203B41FA5}">
                      <a16:colId xmlns:a16="http://schemas.microsoft.com/office/drawing/2014/main" val="2744862456"/>
                    </a:ext>
                  </a:extLst>
                </a:gridCol>
                <a:gridCol w="1053048">
                  <a:extLst>
                    <a:ext uri="{9D8B030D-6E8A-4147-A177-3AD203B41FA5}">
                      <a16:colId xmlns:a16="http://schemas.microsoft.com/office/drawing/2014/main" val="351121310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Actual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16341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High Skill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Regular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New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Total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94008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Employees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Cost P/D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  11,363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 9,090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7,727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73915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4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35,907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79948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8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73,177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959043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7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4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63,177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56655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5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44,997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65270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25,907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189657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243,165 </a:t>
                      </a:r>
                      <a:endParaRPr lang="en-MX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82389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84463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Prophet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0006411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High Skill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Regular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New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Total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35187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Employees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Cost P/D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  11,363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 9,090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7,727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7516249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4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35,907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5322706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7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61,814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43796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7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4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63,177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231447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5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37,270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475658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2.5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0.5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22,044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193083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220,212 </a:t>
                      </a:r>
                      <a:endParaRPr lang="en-MX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025041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2880006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2932339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Perid savings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22,954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06598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Monthly Savings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68,861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504567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Annual Savings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 dirty="0">
                          <a:effectLst/>
                        </a:rPr>
                        <a:t>       826,326 </a:t>
                      </a:r>
                      <a:endParaRPr lang="en-MX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3699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2437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14016" y="1012201"/>
            <a:ext cx="8851391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Otras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 err="1">
                <a:solidFill>
                  <a:schemeClr val="accent1"/>
                </a:solidFill>
              </a:rPr>
              <a:t>aplicaciones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 err="1">
                <a:solidFill>
                  <a:schemeClr val="accent1"/>
                </a:solidFill>
              </a:rPr>
              <a:t>en</a:t>
            </a:r>
            <a:r>
              <a:rPr lang="en-US" sz="6000" dirty="0">
                <a:solidFill>
                  <a:schemeClr val="accent1"/>
                </a:solidFill>
              </a:rPr>
              <a:t> SWEET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FA1E1F0E-0E35-E140-A35C-D37D03B31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226723" y="2288062"/>
            <a:ext cx="7300609" cy="27137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Elaboración</a:t>
            </a:r>
            <a:r>
              <a:rPr lang="en-US" sz="4000" dirty="0"/>
              <a:t> de </a:t>
            </a:r>
            <a:r>
              <a:rPr lang="en-US" sz="4000" dirty="0" err="1"/>
              <a:t>productos</a:t>
            </a:r>
            <a:endParaRPr lang="en-US" sz="4000" dirty="0"/>
          </a:p>
          <a:p>
            <a:r>
              <a:rPr lang="en-US" sz="4000" dirty="0" err="1"/>
              <a:t>Pronostico</a:t>
            </a:r>
            <a:r>
              <a:rPr lang="en-US" sz="4000" dirty="0"/>
              <a:t> de </a:t>
            </a:r>
            <a:r>
              <a:rPr lang="en-US" sz="4000" dirty="0" err="1"/>
              <a:t>costos</a:t>
            </a:r>
            <a:r>
              <a:rPr lang="en-US" sz="4000" dirty="0"/>
              <a:t> </a:t>
            </a:r>
            <a:r>
              <a:rPr lang="en-US" sz="4000" dirty="0" err="1"/>
              <a:t>fijos</a:t>
            </a:r>
            <a:endParaRPr lang="en-US" sz="4000" dirty="0"/>
          </a:p>
          <a:p>
            <a:r>
              <a:rPr lang="en-US" sz="4000" dirty="0" err="1"/>
              <a:t>Pronostico</a:t>
            </a:r>
            <a:r>
              <a:rPr lang="en-US" sz="4000" dirty="0"/>
              <a:t> de </a:t>
            </a:r>
            <a:r>
              <a:rPr lang="en-US" sz="4000" dirty="0" err="1"/>
              <a:t>materias</a:t>
            </a:r>
            <a:r>
              <a:rPr lang="en-US" sz="4000" dirty="0"/>
              <a:t> </a:t>
            </a:r>
            <a:r>
              <a:rPr lang="en-US" sz="4000" dirty="0" err="1"/>
              <a:t>primas</a:t>
            </a:r>
            <a:endParaRPr lang="en-US" sz="4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958474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322</Words>
  <Application>Microsoft Macintosh PowerPoint</Application>
  <PresentationFormat>Widescreen</PresentationFormat>
  <Paragraphs>106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Corbel</vt:lpstr>
      <vt:lpstr>Wingdings 2</vt:lpstr>
      <vt:lpstr>Frame</vt:lpstr>
      <vt:lpstr>FB Prophet (Time Series) Forecasting practical application</vt:lpstr>
      <vt:lpstr>SWEET Co. Bakery</vt:lpstr>
      <vt:lpstr>PowerPoint Presentation</vt:lpstr>
      <vt:lpstr>Situación actual:</vt:lpstr>
      <vt:lpstr>Situación actual:</vt:lpstr>
      <vt:lpstr>PowerPoint Presentation</vt:lpstr>
      <vt:lpstr>PowerPoint Presentation</vt:lpstr>
      <vt:lpstr>Aplicación en RH </vt:lpstr>
      <vt:lpstr>Otras aplicaciones en SWEET</vt:lpstr>
      <vt:lpstr>Riesgos: Pronostico de Pan de Curry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FB Prophet (Time Series) Forecasting practical application</dc:title>
  <dc:creator>Esdras Campos</dc:creator>
  <cp:lastModifiedBy>Esdras Campos</cp:lastModifiedBy>
  <cp:revision>2</cp:revision>
  <dcterms:created xsi:type="dcterms:W3CDTF">2020-05-20T03:48:08Z</dcterms:created>
  <dcterms:modified xsi:type="dcterms:W3CDTF">2020-05-20T04:00:19Z</dcterms:modified>
</cp:coreProperties>
</file>